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E6459-AAB9-4F20-815A-259DE16F77A8}" type="datetimeFigureOut">
              <a:rPr lang="pt-BR" smtClean="0"/>
              <a:pPr/>
              <a:t>30/01/2018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F1A10-EB22-4C37-834B-8831F5805CD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188640" y="4077072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 err="1" smtClean="0">
                <a:latin typeface="Baskerville Old Face" pitchFamily="18" charset="0"/>
              </a:rPr>
              <a:t>Estudo</a:t>
            </a:r>
            <a:r>
              <a:rPr lang="en-US" sz="5400" b="1" dirty="0" smtClean="0">
                <a:latin typeface="Baskerville Old Face" pitchFamily="18" charset="0"/>
              </a:rPr>
              <a:t> </a:t>
            </a:r>
            <a:r>
              <a:rPr lang="en-US" sz="5400" b="1" dirty="0" err="1" smtClean="0">
                <a:latin typeface="Baskerville Old Face" pitchFamily="18" charset="0"/>
              </a:rPr>
              <a:t>Dirigido</a:t>
            </a:r>
            <a:r>
              <a:rPr lang="en-US" sz="5400" b="1" dirty="0" smtClean="0">
                <a:latin typeface="Baskerville Old Face" pitchFamily="18" charset="0"/>
              </a:rPr>
              <a:t/>
            </a:r>
            <a:br>
              <a:rPr lang="en-US" sz="5400" b="1" dirty="0" smtClean="0">
                <a:latin typeface="Baskerville Old Face" pitchFamily="18" charset="0"/>
              </a:rPr>
            </a:br>
            <a:r>
              <a:rPr lang="en-US" sz="5400" b="1" dirty="0" err="1" smtClean="0">
                <a:latin typeface="Baskerville Old Face" pitchFamily="18" charset="0"/>
              </a:rPr>
              <a:t>para</a:t>
            </a:r>
            <a:r>
              <a:rPr lang="en-US" sz="5400" b="1" dirty="0" smtClean="0">
                <a:latin typeface="Baskerville Old Face" pitchFamily="18" charset="0"/>
              </a:rPr>
              <a:t> a</a:t>
            </a:r>
            <a:br>
              <a:rPr lang="en-US" sz="5400" b="1" dirty="0" smtClean="0">
                <a:latin typeface="Baskerville Old Face" pitchFamily="18" charset="0"/>
              </a:rPr>
            </a:br>
            <a:r>
              <a:rPr lang="en-US" sz="5400" b="1" dirty="0" err="1" smtClean="0">
                <a:latin typeface="Baskerville Old Face" pitchFamily="18" charset="0"/>
              </a:rPr>
              <a:t>Aprovação</a:t>
            </a:r>
            <a:endParaRPr lang="pt-BR" sz="5400" b="1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80112" y="3429000"/>
            <a:ext cx="4114800" cy="1143000"/>
          </a:xfrm>
        </p:spPr>
        <p:txBody>
          <a:bodyPr/>
          <a:lstStyle/>
          <a:p>
            <a:r>
              <a:rPr lang="en-US" dirty="0" err="1" smtClean="0"/>
              <a:t>Matérias</a:t>
            </a:r>
            <a:endParaRPr lang="pt-BR" dirty="0"/>
          </a:p>
        </p:txBody>
      </p:sp>
      <p:pic>
        <p:nvPicPr>
          <p:cNvPr id="4" name="Espaço Reservado para Conteúdo 3" descr="logofoconaoab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27586" y="260648"/>
            <a:ext cx="3116414" cy="1751310"/>
          </a:xfrm>
        </p:spPr>
      </p:pic>
      <p:pic>
        <p:nvPicPr>
          <p:cNvPr id="5" name="Imagem 4" descr="Numero-de-Questoes-e-Disciplinas-II.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60648"/>
            <a:ext cx="6062472" cy="6318504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203848" y="5157192"/>
            <a:ext cx="3024336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Matérias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oferecidas</a:t>
            </a:r>
            <a:r>
              <a:rPr lang="en-US" dirty="0" smtClean="0">
                <a:solidFill>
                  <a:srgbClr val="0070C0"/>
                </a:solidFill>
              </a:rPr>
              <a:t>:                           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Direito</a:t>
            </a:r>
            <a:r>
              <a:rPr lang="en-US" b="1" dirty="0" smtClean="0"/>
              <a:t> </a:t>
            </a:r>
            <a:r>
              <a:rPr lang="en-US" b="1" dirty="0" err="1" smtClean="0"/>
              <a:t>Constitucional</a:t>
            </a:r>
            <a:r>
              <a:rPr lang="en-US" b="1" dirty="0" smtClean="0"/>
              <a:t>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Direito</a:t>
            </a:r>
            <a:r>
              <a:rPr lang="en-US" b="1" dirty="0" smtClean="0"/>
              <a:t> </a:t>
            </a:r>
            <a:r>
              <a:rPr lang="en-US" b="1" dirty="0" err="1" smtClean="0"/>
              <a:t>Administrativo</a:t>
            </a:r>
            <a:r>
              <a:rPr lang="en-US" b="1" dirty="0" smtClean="0"/>
              <a:t>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Direito</a:t>
            </a:r>
            <a:r>
              <a:rPr lang="en-US" b="1" dirty="0" smtClean="0"/>
              <a:t> Civil </a:t>
            </a:r>
            <a:r>
              <a:rPr lang="en-US" b="1" dirty="0" smtClean="0"/>
              <a:t>– </a:t>
            </a:r>
            <a:r>
              <a:rPr lang="en-US" dirty="0" err="1" smtClean="0"/>
              <a:t>Revisional</a:t>
            </a:r>
            <a:r>
              <a:rPr lang="en-US" dirty="0" smtClean="0"/>
              <a:t> </a:t>
            </a:r>
            <a:r>
              <a:rPr lang="en-US" dirty="0" err="1" smtClean="0"/>
              <a:t>intensivo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Direito</a:t>
            </a:r>
            <a:r>
              <a:rPr lang="en-US" b="1" dirty="0" smtClean="0"/>
              <a:t> </a:t>
            </a:r>
            <a:r>
              <a:rPr lang="en-US" b="1" dirty="0" err="1" smtClean="0"/>
              <a:t>Processual</a:t>
            </a:r>
            <a:r>
              <a:rPr lang="en-US" b="1" dirty="0" smtClean="0"/>
              <a:t> Civil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Direito</a:t>
            </a:r>
            <a:r>
              <a:rPr lang="en-US" b="1" dirty="0" smtClean="0"/>
              <a:t> </a:t>
            </a:r>
            <a:r>
              <a:rPr lang="en-US" b="1" dirty="0" smtClean="0"/>
              <a:t>Penal – </a:t>
            </a:r>
            <a:r>
              <a:rPr lang="en-US" dirty="0" err="1" smtClean="0"/>
              <a:t>Revisional</a:t>
            </a:r>
            <a:r>
              <a:rPr lang="en-US" dirty="0" smtClean="0"/>
              <a:t> </a:t>
            </a:r>
            <a:r>
              <a:rPr lang="en-US" dirty="0" err="1" smtClean="0"/>
              <a:t>intensivo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Direito</a:t>
            </a:r>
            <a:r>
              <a:rPr lang="en-US" b="1" dirty="0" smtClean="0"/>
              <a:t> </a:t>
            </a:r>
            <a:r>
              <a:rPr lang="en-US" b="1" dirty="0" err="1" smtClean="0"/>
              <a:t>Processual</a:t>
            </a:r>
            <a:r>
              <a:rPr lang="en-US" b="1" dirty="0" smtClean="0"/>
              <a:t> </a:t>
            </a:r>
            <a:r>
              <a:rPr lang="en-US" b="1" dirty="0" smtClean="0"/>
              <a:t>Penal – </a:t>
            </a:r>
            <a:r>
              <a:rPr lang="en-US" dirty="0" err="1" smtClean="0"/>
              <a:t>Revisional</a:t>
            </a:r>
            <a:r>
              <a:rPr lang="en-US" dirty="0" smtClean="0"/>
              <a:t> </a:t>
            </a:r>
            <a:r>
              <a:rPr lang="en-US" dirty="0" err="1" smtClean="0"/>
              <a:t>intensivo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Direito</a:t>
            </a:r>
            <a:r>
              <a:rPr lang="en-US" b="1" dirty="0" smtClean="0"/>
              <a:t> do </a:t>
            </a:r>
            <a:r>
              <a:rPr lang="en-US" b="1" dirty="0" err="1" smtClean="0"/>
              <a:t>Trabalho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Processo</a:t>
            </a:r>
            <a:r>
              <a:rPr lang="en-US" b="1" dirty="0" smtClean="0"/>
              <a:t> do </a:t>
            </a:r>
            <a:r>
              <a:rPr lang="en-US" b="1" dirty="0" err="1" smtClean="0"/>
              <a:t>Trabalho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Direito</a:t>
            </a:r>
            <a:r>
              <a:rPr lang="en-US" b="1" dirty="0" smtClean="0"/>
              <a:t> </a:t>
            </a:r>
            <a:r>
              <a:rPr lang="en-US" b="1" dirty="0" err="1" smtClean="0"/>
              <a:t>Tributário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Direito</a:t>
            </a:r>
            <a:r>
              <a:rPr lang="en-US" b="1" dirty="0" smtClean="0"/>
              <a:t> </a:t>
            </a:r>
            <a:r>
              <a:rPr lang="en-US" b="1" dirty="0" err="1" smtClean="0"/>
              <a:t>Empresarial</a:t>
            </a:r>
            <a:r>
              <a:rPr lang="en-US" b="1" dirty="0" smtClean="0"/>
              <a:t> – </a:t>
            </a:r>
            <a:r>
              <a:rPr lang="en-US" dirty="0" err="1" smtClean="0"/>
              <a:t>Revisional</a:t>
            </a:r>
            <a:r>
              <a:rPr lang="en-US" dirty="0" smtClean="0"/>
              <a:t> </a:t>
            </a:r>
            <a:r>
              <a:rPr lang="en-US" dirty="0" err="1" smtClean="0"/>
              <a:t>intensivo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Ética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Espaço Reservado para Conteúdo 3" descr="logofoconaoab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27586" y="260648"/>
            <a:ext cx="3116414" cy="1751310"/>
          </a:xfrm>
        </p:spPr>
      </p:pic>
      <p:pic>
        <p:nvPicPr>
          <p:cNvPr id="6" name="Espaço Reservado para Conteúdo 3" descr="logofoconaoa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9986" y="413048"/>
            <a:ext cx="3116414" cy="17513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Estudo</a:t>
            </a:r>
            <a:r>
              <a:rPr lang="en-US" b="1" dirty="0" smtClean="0"/>
              <a:t> </a:t>
            </a:r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Sala</a:t>
            </a:r>
            <a:r>
              <a:rPr lang="en-US" b="1" dirty="0" smtClean="0"/>
              <a:t> de </a:t>
            </a:r>
            <a:r>
              <a:rPr lang="en-US" b="1" dirty="0" smtClean="0"/>
              <a:t>Aula</a:t>
            </a:r>
            <a:br>
              <a:rPr lang="en-US" b="1" dirty="0" smtClean="0"/>
            </a:br>
            <a:r>
              <a:rPr lang="en-US" b="1" dirty="0" err="1" smtClean="0"/>
              <a:t>Mês</a:t>
            </a:r>
            <a:r>
              <a:rPr lang="en-US" b="1" dirty="0" smtClean="0"/>
              <a:t> </a:t>
            </a:r>
            <a:r>
              <a:rPr lang="en-US" b="1" dirty="0" err="1" smtClean="0"/>
              <a:t>Fevereiro</a:t>
            </a:r>
            <a:r>
              <a:rPr lang="en-US" b="1" dirty="0" smtClean="0"/>
              <a:t> </a:t>
            </a:r>
            <a:r>
              <a:rPr lang="en-US" b="1" dirty="0" err="1" smtClean="0"/>
              <a:t>até</a:t>
            </a:r>
            <a:r>
              <a:rPr lang="en-US" b="1" dirty="0" smtClean="0"/>
              <a:t> 15 de </a:t>
            </a:r>
            <a:r>
              <a:rPr lang="en-US" b="1" dirty="0" err="1" smtClean="0"/>
              <a:t>Março</a:t>
            </a:r>
            <a:endParaRPr lang="pt-BR" b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285720" y="1818959"/>
          <a:ext cx="4861887" cy="4967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214"/>
                <a:gridCol w="1441879"/>
                <a:gridCol w="1678794"/>
              </a:tblGrid>
              <a:tr h="4565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SÁB</a:t>
                      </a:r>
                      <a:endParaRPr lang="pt-BR" dirty="0"/>
                    </a:p>
                  </a:txBody>
                  <a:tcPr/>
                </a:tc>
              </a:tr>
              <a:tr h="864047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19 às 21h</a:t>
                      </a:r>
                    </a:p>
                    <a:p>
                      <a:r>
                        <a:rPr lang="pt-BR" sz="1400" b="1" dirty="0" smtClean="0"/>
                        <a:t>Processo Civil </a:t>
                      </a:r>
                      <a:r>
                        <a:rPr lang="pt-BR" sz="1400" b="0" dirty="0" smtClean="0"/>
                        <a:t>(Rodrigo)</a:t>
                      </a:r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19 às 21h </a:t>
                      </a:r>
                      <a:r>
                        <a:rPr lang="pt-BR" sz="1400" b="1" dirty="0" smtClean="0"/>
                        <a:t>Trabalho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/>
                        <a:t>(Beatriz)</a:t>
                      </a:r>
                    </a:p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08 às 10h</a:t>
                      </a: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t-BR" sz="1400" b="1" dirty="0" smtClean="0"/>
                        <a:t>Administrativo</a:t>
                      </a:r>
                    </a:p>
                    <a:p>
                      <a:r>
                        <a:rPr lang="pt-BR" sz="1400" b="0" dirty="0" smtClean="0"/>
                        <a:t>(Gabriela)</a:t>
                      </a:r>
                      <a:endParaRPr lang="pt-BR" sz="1400" b="0" dirty="0"/>
                    </a:p>
                  </a:txBody>
                  <a:tcPr/>
                </a:tc>
              </a:tr>
              <a:tr h="864047"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10 às 12h</a:t>
                      </a: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t-BR" sz="1400" b="1" dirty="0" smtClean="0"/>
                        <a:t>Constitucional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/>
                        <a:t>(Gabriela)</a:t>
                      </a:r>
                    </a:p>
                    <a:p>
                      <a:endParaRPr lang="pt-BR" sz="1400" b="1" dirty="0"/>
                    </a:p>
                  </a:txBody>
                  <a:tcPr/>
                </a:tc>
              </a:tr>
              <a:tr h="864047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21</a:t>
                      </a:r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 às 22:30h</a:t>
                      </a: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t-BR" sz="1400" b="1" dirty="0" smtClean="0"/>
                        <a:t>Administrativo</a:t>
                      </a:r>
                    </a:p>
                    <a:p>
                      <a:r>
                        <a:rPr lang="pt-BR" sz="1400" b="0" dirty="0" smtClean="0"/>
                        <a:t>(Rodrigo)</a:t>
                      </a:r>
                      <a:endParaRPr lang="pt-BR" sz="1400" b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21</a:t>
                      </a:r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 às 22:30h</a:t>
                      </a: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pt-BR" sz="1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err="1" smtClean="0"/>
                        <a:t>Pcss</a:t>
                      </a:r>
                      <a:r>
                        <a:rPr lang="pt-BR" sz="1400" b="1" baseline="0" dirty="0" smtClean="0"/>
                        <a:t> </a:t>
                      </a:r>
                      <a:r>
                        <a:rPr lang="pt-BR" sz="1400" b="1" baseline="0" dirty="0" err="1" smtClean="0"/>
                        <a:t>Trab</a:t>
                      </a:r>
                      <a:endParaRPr lang="pt-BR" sz="1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/>
                        <a:t>(Beatriz)</a:t>
                      </a:r>
                    </a:p>
                    <a:p>
                      <a:endParaRPr lang="pt-BR" sz="1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13 às 15h</a:t>
                      </a: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t-BR" sz="1400" b="1" dirty="0" smtClean="0"/>
                        <a:t>Constitucional</a:t>
                      </a:r>
                    </a:p>
                    <a:p>
                      <a:r>
                        <a:rPr lang="pt-BR" sz="1400" b="0" dirty="0" smtClean="0"/>
                        <a:t>(</a:t>
                      </a:r>
                      <a:r>
                        <a:rPr lang="pt-BR" sz="1400" b="0" dirty="0" err="1" smtClean="0"/>
                        <a:t>Jaider</a:t>
                      </a:r>
                      <a:r>
                        <a:rPr lang="pt-BR" sz="1400" b="0" dirty="0" smtClean="0"/>
                        <a:t>)</a:t>
                      </a:r>
                      <a:endParaRPr lang="pt-BR" sz="1400" b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4047"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15 às 16h</a:t>
                      </a:r>
                    </a:p>
                    <a:p>
                      <a:r>
                        <a:rPr lang="pt-BR" sz="1400" b="1" dirty="0" smtClean="0"/>
                        <a:t>Ética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/>
                        <a:t>(</a:t>
                      </a:r>
                      <a:r>
                        <a:rPr lang="pt-BR" sz="1400" b="0" dirty="0" err="1" smtClean="0"/>
                        <a:t>Jaider</a:t>
                      </a:r>
                      <a:r>
                        <a:rPr lang="pt-BR" sz="1400" b="0" dirty="0" smtClean="0"/>
                        <a:t>)</a:t>
                      </a:r>
                    </a:p>
                    <a:p>
                      <a:endParaRPr lang="pt-BR" sz="1400" b="1" dirty="0"/>
                    </a:p>
                  </a:txBody>
                  <a:tcPr/>
                </a:tc>
              </a:tr>
              <a:tr h="668940"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16 às 18h</a:t>
                      </a:r>
                    </a:p>
                    <a:p>
                      <a:r>
                        <a:rPr lang="pt-BR" sz="1400" b="1" dirty="0" smtClean="0"/>
                        <a:t>Tributário</a:t>
                      </a:r>
                    </a:p>
                    <a:p>
                      <a:r>
                        <a:rPr lang="pt-BR" sz="1400" b="0" dirty="0" smtClean="0"/>
                        <a:t>(Tobias)</a:t>
                      </a:r>
                      <a:endParaRPr lang="pt-BR" sz="1400" b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Espaço Reservado para Conteúdo 3" descr="logofoconaoa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27586" y="0"/>
            <a:ext cx="3116414" cy="1751310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5143504" y="1785926"/>
            <a:ext cx="40004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Total de aulas: </a:t>
            </a:r>
          </a:p>
          <a:p>
            <a:r>
              <a:rPr lang="pt-BR" dirty="0" smtClean="0"/>
              <a:t>4 Sábados</a:t>
            </a:r>
          </a:p>
          <a:p>
            <a:r>
              <a:rPr lang="pt-BR" dirty="0" smtClean="0"/>
              <a:t>5 Terças</a:t>
            </a:r>
          </a:p>
          <a:p>
            <a:r>
              <a:rPr lang="pt-BR" dirty="0" smtClean="0"/>
              <a:t>6 Quintas</a:t>
            </a:r>
          </a:p>
          <a:p>
            <a:endParaRPr lang="pt-BR" dirty="0" smtClean="0"/>
          </a:p>
          <a:p>
            <a:r>
              <a:rPr lang="pt-BR" dirty="0" smtClean="0"/>
              <a:t>10h/aula - Processo Civil </a:t>
            </a:r>
          </a:p>
          <a:p>
            <a:r>
              <a:rPr lang="pt-BR" dirty="0" smtClean="0"/>
              <a:t>7,5h/aula - Administrativo (Leis)</a:t>
            </a:r>
            <a:endParaRPr lang="pt-BR" dirty="0" smtClean="0"/>
          </a:p>
          <a:p>
            <a:r>
              <a:rPr lang="pt-BR" dirty="0" smtClean="0"/>
              <a:t>12h/aula - Trabalho</a:t>
            </a:r>
          </a:p>
          <a:p>
            <a:r>
              <a:rPr lang="pt-BR" dirty="0" smtClean="0"/>
              <a:t>9h/aula - Processo do Trabalho</a:t>
            </a:r>
          </a:p>
          <a:p>
            <a:r>
              <a:rPr lang="pt-BR" dirty="0" smtClean="0"/>
              <a:t>8h/aula - Administrativo</a:t>
            </a:r>
          </a:p>
          <a:p>
            <a:r>
              <a:rPr lang="pt-BR" dirty="0" smtClean="0"/>
              <a:t>8h/aula - Constitucional</a:t>
            </a:r>
          </a:p>
          <a:p>
            <a:r>
              <a:rPr lang="pt-BR" dirty="0" smtClean="0"/>
              <a:t>8h/aula - Constitucional (Organização do Estado e Poderes)</a:t>
            </a:r>
          </a:p>
          <a:p>
            <a:r>
              <a:rPr lang="pt-BR" dirty="0" smtClean="0"/>
              <a:t>4h/aula - Ética</a:t>
            </a:r>
          </a:p>
          <a:p>
            <a:r>
              <a:rPr lang="pt-BR" dirty="0" smtClean="0"/>
              <a:t>8h/aula - Tributário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Estudo</a:t>
            </a:r>
            <a:r>
              <a:rPr lang="en-US" b="1" dirty="0" smtClean="0"/>
              <a:t> </a:t>
            </a:r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Sala</a:t>
            </a:r>
            <a:r>
              <a:rPr lang="en-US" b="1" dirty="0" smtClean="0"/>
              <a:t> de </a:t>
            </a:r>
            <a:r>
              <a:rPr lang="en-US" b="1" dirty="0" smtClean="0"/>
              <a:t>Aula</a:t>
            </a:r>
            <a:br>
              <a:rPr lang="en-US" b="1" dirty="0" smtClean="0"/>
            </a:br>
            <a:r>
              <a:rPr lang="en-US" b="1" dirty="0" err="1" smtClean="0"/>
              <a:t>Mês</a:t>
            </a:r>
            <a:r>
              <a:rPr lang="en-US" b="1" dirty="0" smtClean="0"/>
              <a:t> 15 de </a:t>
            </a:r>
            <a:r>
              <a:rPr lang="en-US" b="1" dirty="0" err="1" smtClean="0"/>
              <a:t>Março</a:t>
            </a:r>
            <a:r>
              <a:rPr lang="en-US" b="1" dirty="0" smtClean="0"/>
              <a:t> </a:t>
            </a:r>
            <a:r>
              <a:rPr lang="en-US" b="1" dirty="0" err="1" smtClean="0"/>
              <a:t>até</a:t>
            </a:r>
            <a:r>
              <a:rPr lang="en-US" b="1" dirty="0" smtClean="0"/>
              <a:t> 07/04</a:t>
            </a:r>
            <a:endParaRPr lang="pt-BR" b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285720" y="1818959"/>
          <a:ext cx="4861887" cy="4581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214"/>
                <a:gridCol w="1441879"/>
                <a:gridCol w="1678794"/>
              </a:tblGrid>
              <a:tr h="4565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SÁB</a:t>
                      </a:r>
                      <a:endParaRPr lang="pt-BR" dirty="0"/>
                    </a:p>
                  </a:txBody>
                  <a:tcPr/>
                </a:tc>
              </a:tr>
              <a:tr h="864047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19 às 21h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19 às 21h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08 às 10h</a:t>
                      </a:r>
                      <a:endParaRPr lang="pt-BR" sz="1400" b="0" dirty="0"/>
                    </a:p>
                  </a:txBody>
                  <a:tcPr/>
                </a:tc>
              </a:tr>
              <a:tr h="864047"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10 às 12h</a:t>
                      </a:r>
                      <a:endParaRPr lang="pt-BR" sz="1400" b="1" dirty="0"/>
                    </a:p>
                  </a:txBody>
                  <a:tcPr/>
                </a:tc>
              </a:tr>
              <a:tr h="864047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21</a:t>
                      </a:r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 às 22:30h</a:t>
                      </a:r>
                      <a:endParaRPr lang="pt-BR" sz="1400" b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21</a:t>
                      </a:r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 às 22:30h</a:t>
                      </a:r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pt-BR" sz="1400" b="1" dirty="0" smtClean="0"/>
                    </a:p>
                    <a:p>
                      <a:endParaRPr lang="pt-BR" sz="1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 smtClean="0">
                          <a:solidFill>
                            <a:srgbClr val="FF0000"/>
                          </a:solidFill>
                        </a:rPr>
                        <a:t>13 às 15h</a:t>
                      </a:r>
                      <a:endParaRPr lang="pt-BR" sz="1400" b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64047"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15 às 16h</a:t>
                      </a:r>
                    </a:p>
                    <a:p>
                      <a:endParaRPr lang="pt-BR" sz="1400" b="1" dirty="0"/>
                    </a:p>
                  </a:txBody>
                  <a:tcPr/>
                </a:tc>
              </a:tr>
              <a:tr h="668940"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16 às 18h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Espaço Reservado para Conteúdo 3" descr="logofoconaoa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27586" y="0"/>
            <a:ext cx="3116414" cy="1751310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5286380" y="1785926"/>
            <a:ext cx="35719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Total de aulas: </a:t>
            </a:r>
          </a:p>
          <a:p>
            <a:r>
              <a:rPr lang="pt-BR" dirty="0" smtClean="0"/>
              <a:t>4 Sábados</a:t>
            </a:r>
          </a:p>
          <a:p>
            <a:r>
              <a:rPr lang="pt-BR" dirty="0" smtClean="0"/>
              <a:t>3</a:t>
            </a:r>
            <a:r>
              <a:rPr lang="pt-BR" dirty="0" smtClean="0"/>
              <a:t> Terças</a:t>
            </a:r>
          </a:p>
          <a:p>
            <a:r>
              <a:rPr lang="pt-BR" dirty="0" smtClean="0"/>
              <a:t>3</a:t>
            </a:r>
            <a:r>
              <a:rPr lang="pt-BR" dirty="0" smtClean="0"/>
              <a:t> Quintas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5842992" cy="1143000"/>
          </a:xfrm>
        </p:spPr>
        <p:txBody>
          <a:bodyPr/>
          <a:lstStyle/>
          <a:p>
            <a:r>
              <a:rPr lang="en-US" dirty="0" err="1" smtClean="0"/>
              <a:t>Estudo</a:t>
            </a:r>
            <a:r>
              <a:rPr lang="en-US" dirty="0" smtClean="0"/>
              <a:t> </a:t>
            </a:r>
            <a:r>
              <a:rPr lang="en-US" dirty="0" err="1" smtClean="0"/>
              <a:t>Dirigido</a:t>
            </a:r>
            <a:endParaRPr lang="pt-BR" dirty="0"/>
          </a:p>
        </p:txBody>
      </p:sp>
      <p:pic>
        <p:nvPicPr>
          <p:cNvPr id="5" name="Espaço Reservado para Conteúdo 4" descr="relogio-mesa-icon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484784"/>
            <a:ext cx="1728192" cy="1605059"/>
          </a:xfrm>
        </p:spPr>
      </p:pic>
      <p:pic>
        <p:nvPicPr>
          <p:cNvPr id="4" name="Espaço Reservado para Conteúdo 3" descr="logofoconaoa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27586" y="260648"/>
            <a:ext cx="3116414" cy="175131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835696" y="1988840"/>
            <a:ext cx="475252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askerville Old Face" pitchFamily="18" charset="0"/>
              </a:rPr>
              <a:t>2:30h</a:t>
            </a:r>
            <a:r>
              <a:rPr lang="en-US" sz="2800" dirty="0" smtClean="0">
                <a:latin typeface="Baskerville Old Face" pitchFamily="18" charset="0"/>
              </a:rPr>
              <a:t> (</a:t>
            </a:r>
            <a:r>
              <a:rPr lang="en-US" sz="2800" dirty="0" err="1" smtClean="0">
                <a:latin typeface="Baskerville Old Face" pitchFamily="18" charset="0"/>
              </a:rPr>
              <a:t>além</a:t>
            </a:r>
            <a:r>
              <a:rPr lang="en-US" sz="2800" dirty="0" smtClean="0">
                <a:latin typeface="Baskerville Old Face" pitchFamily="18" charset="0"/>
              </a:rPr>
              <a:t> das </a:t>
            </a:r>
            <a:r>
              <a:rPr lang="en-US" sz="2800" dirty="0" err="1" smtClean="0">
                <a:latin typeface="Baskerville Old Face" pitchFamily="18" charset="0"/>
              </a:rPr>
              <a:t>horas</a:t>
            </a:r>
            <a:r>
              <a:rPr lang="en-US" sz="2800" dirty="0" smtClean="0">
                <a:latin typeface="Baskerville Old Face" pitchFamily="18" charset="0"/>
              </a:rPr>
              <a:t> no </a:t>
            </a:r>
            <a:r>
              <a:rPr lang="en-US" sz="2800" dirty="0" err="1" smtClean="0">
                <a:latin typeface="Baskerville Old Face" pitchFamily="18" charset="0"/>
              </a:rPr>
              <a:t>curso</a:t>
            </a:r>
            <a:r>
              <a:rPr lang="en-US" dirty="0" smtClean="0"/>
              <a:t>).</a:t>
            </a:r>
            <a:endParaRPr lang="pt-BR" dirty="0"/>
          </a:p>
          <a:p>
            <a:r>
              <a:rPr lang="en-US" dirty="0" smtClean="0"/>
              <a:t>	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1h –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Matéria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</a:t>
            </a:r>
          </a:p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1h –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Matéria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B</a:t>
            </a:r>
          </a:p>
          <a:p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30min -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Exercícios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8" name="Imagem 7" descr="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3573016"/>
            <a:ext cx="2647950" cy="2428875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1259632" y="5157192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Curso</a:t>
            </a:r>
            <a:r>
              <a:rPr lang="en-US" sz="3200" b="1" dirty="0" smtClean="0"/>
              <a:t> Regular</a:t>
            </a:r>
            <a:endParaRPr lang="pt-BR" sz="32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699792" y="4509120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Exercícios</a:t>
            </a:r>
            <a:endParaRPr lang="pt-BR" sz="32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635896" y="3933056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Simulado</a:t>
            </a:r>
            <a:endParaRPr lang="pt-BR" sz="3200" b="1" dirty="0"/>
          </a:p>
        </p:txBody>
      </p:sp>
      <p:sp>
        <p:nvSpPr>
          <p:cNvPr id="12" name="Retângulo 11"/>
          <p:cNvSpPr/>
          <p:nvPr/>
        </p:nvSpPr>
        <p:spPr>
          <a:xfrm>
            <a:off x="1187624" y="3501008"/>
            <a:ext cx="6840760" cy="2592288"/>
          </a:xfrm>
          <a:prstGeom prst="rect">
            <a:avLst/>
          </a:prstGeom>
          <a:noFill/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6048672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Programando</a:t>
            </a:r>
            <a:r>
              <a:rPr lang="en-US" dirty="0" smtClean="0"/>
              <a:t> o </a:t>
            </a:r>
            <a:r>
              <a:rPr lang="en-US" dirty="0" err="1" smtClean="0"/>
              <a:t>Estudo</a:t>
            </a:r>
            <a:r>
              <a:rPr lang="en-US" dirty="0" smtClean="0"/>
              <a:t> </a:t>
            </a:r>
            <a:r>
              <a:rPr lang="en-US" dirty="0" err="1" smtClean="0"/>
              <a:t>Dirigido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72009" y="2204864"/>
          <a:ext cx="8964487" cy="3816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641"/>
                <a:gridCol w="1280641"/>
                <a:gridCol w="1280641"/>
                <a:gridCol w="1280641"/>
                <a:gridCol w="1280641"/>
                <a:gridCol w="1280641"/>
                <a:gridCol w="1280641"/>
              </a:tblGrid>
              <a:tr h="763285">
                <a:tc>
                  <a:txBody>
                    <a:bodyPr/>
                    <a:lstStyle/>
                    <a:p>
                      <a:r>
                        <a:rPr lang="en-US" dirty="0" smtClean="0"/>
                        <a:t>SEG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SÁB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</a:t>
                      </a:r>
                      <a:endParaRPr lang="pt-BR" dirty="0"/>
                    </a:p>
                  </a:txBody>
                  <a:tcPr/>
                </a:tc>
              </a:tr>
              <a:tr h="763285"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solidFill>
                            <a:srgbClr val="FF0000"/>
                          </a:solidFill>
                        </a:rPr>
                        <a:t>Constitucional</a:t>
                      </a:r>
                      <a:endParaRPr lang="en-US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400" b="1" dirty="0" err="1" smtClean="0">
                          <a:solidFill>
                            <a:srgbClr val="FF0000"/>
                          </a:solidFill>
                        </a:rPr>
                        <a:t>Administrativo</a:t>
                      </a:r>
                      <a:endParaRPr lang="en-US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            A</a:t>
                      </a:r>
                      <a:endParaRPr lang="pt-BR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solidFill>
                            <a:srgbClr val="00B050"/>
                          </a:solidFill>
                        </a:rPr>
                        <a:t>Empresarial</a:t>
                      </a:r>
                      <a:endParaRPr lang="en-US" sz="1400" b="1" dirty="0" smtClean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en-US" sz="1400" b="1" dirty="0" err="1" smtClean="0">
                          <a:solidFill>
                            <a:srgbClr val="00B050"/>
                          </a:solidFill>
                        </a:rPr>
                        <a:t>Tributário</a:t>
                      </a:r>
                      <a:endParaRPr lang="en-US" sz="1400" b="1" dirty="0" smtClean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en-US" sz="1400" b="1" dirty="0" smtClean="0">
                          <a:solidFill>
                            <a:srgbClr val="00B050"/>
                          </a:solidFill>
                        </a:rPr>
                        <a:t>             B</a:t>
                      </a:r>
                      <a:endParaRPr lang="pt-BR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70C0"/>
                          </a:solidFill>
                        </a:rPr>
                        <a:t>Civil/</a:t>
                      </a:r>
                      <a:r>
                        <a:rPr lang="en-US" sz="1400" b="1" dirty="0" err="1" smtClean="0">
                          <a:solidFill>
                            <a:srgbClr val="0070C0"/>
                          </a:solidFill>
                        </a:rPr>
                        <a:t>pcss</a:t>
                      </a:r>
                      <a:endParaRPr lang="en-US" sz="1400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US" sz="1400" b="1" dirty="0" smtClean="0">
                          <a:solidFill>
                            <a:srgbClr val="0070C0"/>
                          </a:solidFill>
                        </a:rPr>
                        <a:t>Penal</a:t>
                      </a:r>
                    </a:p>
                    <a:p>
                      <a:r>
                        <a:rPr lang="en-US" sz="1400" b="1" dirty="0" smtClean="0">
                          <a:solidFill>
                            <a:srgbClr val="0070C0"/>
                          </a:solidFill>
                        </a:rPr>
                        <a:t>            C</a:t>
                      </a:r>
                      <a:endParaRPr lang="pt-BR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solidFill>
                            <a:srgbClr val="7030A0"/>
                          </a:solidFill>
                        </a:rPr>
                        <a:t>Trabalho</a:t>
                      </a:r>
                      <a:endParaRPr lang="en-US" sz="1400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en-US" sz="1400" b="1" dirty="0" err="1" smtClean="0">
                          <a:solidFill>
                            <a:srgbClr val="7030A0"/>
                          </a:solidFill>
                        </a:rPr>
                        <a:t>Pcss</a:t>
                      </a:r>
                      <a:r>
                        <a:rPr lang="en-US" sz="1400" b="1" dirty="0" smtClean="0">
                          <a:solidFill>
                            <a:srgbClr val="7030A0"/>
                          </a:solidFill>
                        </a:rPr>
                        <a:t> Penal</a:t>
                      </a:r>
                    </a:p>
                    <a:p>
                      <a:r>
                        <a:rPr lang="en-US" sz="1400" b="1" dirty="0" smtClean="0">
                          <a:solidFill>
                            <a:srgbClr val="7030A0"/>
                          </a:solidFill>
                        </a:rPr>
                        <a:t>            D</a:t>
                      </a:r>
                      <a:endParaRPr lang="pt-BR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solidFill>
                            <a:schemeClr val="accent6"/>
                          </a:solidFill>
                        </a:rPr>
                        <a:t>Pcss</a:t>
                      </a:r>
                      <a:r>
                        <a:rPr lang="en-US" sz="1400" b="1" dirty="0" smtClean="0">
                          <a:solidFill>
                            <a:schemeClr val="accent6"/>
                          </a:solidFill>
                        </a:rPr>
                        <a:t> Penal</a:t>
                      </a:r>
                    </a:p>
                    <a:p>
                      <a:r>
                        <a:rPr lang="en-US" sz="1400" b="1" dirty="0" smtClean="0">
                          <a:solidFill>
                            <a:schemeClr val="accent6"/>
                          </a:solidFill>
                        </a:rPr>
                        <a:t>Civil /</a:t>
                      </a:r>
                      <a:r>
                        <a:rPr lang="en-US" sz="1400" b="1" dirty="0" err="1" smtClean="0">
                          <a:solidFill>
                            <a:schemeClr val="accent6"/>
                          </a:solidFill>
                        </a:rPr>
                        <a:t>Pcss</a:t>
                      </a:r>
                      <a:r>
                        <a:rPr lang="en-US" sz="1400" b="1" baseline="0" dirty="0" smtClean="0">
                          <a:solidFill>
                            <a:schemeClr val="accent6"/>
                          </a:solidFill>
                        </a:rPr>
                        <a:t> Civil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chemeClr val="accent6"/>
                          </a:solidFill>
                        </a:rPr>
                        <a:t>            E</a:t>
                      </a:r>
                      <a:endParaRPr lang="pt-BR" sz="1400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Ética</a:t>
                      </a:r>
                      <a:endParaRPr lang="en-US" b="1" dirty="0" smtClean="0"/>
                    </a:p>
                    <a:p>
                      <a:r>
                        <a:rPr lang="en-US" b="1" dirty="0" err="1" smtClean="0"/>
                        <a:t>Exercícios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Revisão</a:t>
                      </a:r>
                      <a:endParaRPr lang="pt-BR" b="1" dirty="0"/>
                    </a:p>
                  </a:txBody>
                  <a:tcPr/>
                </a:tc>
              </a:tr>
              <a:tr h="763285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63285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63285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Espaço Reservado para Conteúdo 3" descr="logofoconaoa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27586" y="260648"/>
            <a:ext cx="3116414" cy="175131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ço Reservado para Conteúdo 9" descr="contrata-se-estagiários-passei-na-oab-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246604">
            <a:off x="251520" y="260648"/>
            <a:ext cx="2558739" cy="2985195"/>
          </a:xfrm>
        </p:spPr>
      </p:pic>
      <p:pic>
        <p:nvPicPr>
          <p:cNvPr id="11" name="Imagem 10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16675">
            <a:off x="3491880" y="836712"/>
            <a:ext cx="2181225" cy="2095500"/>
          </a:xfrm>
          <a:prstGeom prst="rect">
            <a:avLst/>
          </a:prstGeom>
        </p:spPr>
      </p:pic>
      <p:pic>
        <p:nvPicPr>
          <p:cNvPr id="12" name="Imagem 11" descr="keep-calm-and-oab-e-minh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1226698">
            <a:off x="6300192" y="332656"/>
            <a:ext cx="2377298" cy="3356992"/>
          </a:xfrm>
          <a:prstGeom prst="rect">
            <a:avLst/>
          </a:prstGeom>
        </p:spPr>
      </p:pic>
      <p:pic>
        <p:nvPicPr>
          <p:cNvPr id="13" name="Imagem 12" descr="pvwig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1418545">
            <a:off x="179512" y="3573016"/>
            <a:ext cx="4945775" cy="2777877"/>
          </a:xfrm>
          <a:prstGeom prst="rect">
            <a:avLst/>
          </a:prstGeom>
        </p:spPr>
      </p:pic>
      <p:pic>
        <p:nvPicPr>
          <p:cNvPr id="14" name="Imagem 13" descr="5498347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92080" y="3861048"/>
            <a:ext cx="2769096" cy="27690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264</Words>
  <Application>Microsoft Office PowerPoint</Application>
  <PresentationFormat>Apresentação na tela (4:3)</PresentationFormat>
  <Paragraphs>111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Estudo Dirigido para a Aprovação</vt:lpstr>
      <vt:lpstr>Matérias</vt:lpstr>
      <vt:lpstr>Matérias oferecidas:                           </vt:lpstr>
      <vt:lpstr>Estudo em Sala de Aula Mês Fevereiro até 15 de Março</vt:lpstr>
      <vt:lpstr>Estudo em Sala de Aula Mês 15 de Março até 07/04</vt:lpstr>
      <vt:lpstr>Estudo Dirigido</vt:lpstr>
      <vt:lpstr>Programando o Estudo Dirigido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Estudo Dirigido para a Aprovação</dc:title>
  <dc:creator>Usuario</dc:creator>
  <cp:lastModifiedBy>Renata</cp:lastModifiedBy>
  <cp:revision>10</cp:revision>
  <dcterms:created xsi:type="dcterms:W3CDTF">2017-03-31T02:47:20Z</dcterms:created>
  <dcterms:modified xsi:type="dcterms:W3CDTF">2018-01-30T17:43:11Z</dcterms:modified>
</cp:coreProperties>
</file>